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1" r:id="rId5"/>
    <p:sldId id="258" r:id="rId6"/>
    <p:sldId id="259" r:id="rId7"/>
    <p:sldId id="263" r:id="rId8"/>
    <p:sldId id="262" r:id="rId9"/>
    <p:sldId id="260" r:id="rId10"/>
    <p:sldId id="268" r:id="rId11"/>
    <p:sldId id="267" r:id="rId12"/>
    <p:sldId id="266" r:id="rId13"/>
    <p:sldId id="273" r:id="rId14"/>
    <p:sldId id="272" r:id="rId15"/>
    <p:sldId id="271" r:id="rId16"/>
    <p:sldId id="270" r:id="rId17"/>
    <p:sldId id="269" r:id="rId18"/>
    <p:sldId id="276" r:id="rId19"/>
    <p:sldId id="264" r:id="rId20"/>
    <p:sldId id="274" r:id="rId21"/>
    <p:sldId id="275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6B4D-7FF9-489D-856F-F52C93FEA698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9D69-5645-48DB-8D9E-D6DEA4389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06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6B4D-7FF9-489D-856F-F52C93FEA698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9D69-5645-48DB-8D9E-D6DEA4389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24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6B4D-7FF9-489D-856F-F52C93FEA698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9D69-5645-48DB-8D9E-D6DEA4389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449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6B4D-7FF9-489D-856F-F52C93FEA698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9D69-5645-48DB-8D9E-D6DEA43890E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056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6B4D-7FF9-489D-856F-F52C93FEA698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9D69-5645-48DB-8D9E-D6DEA4389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356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6B4D-7FF9-489D-856F-F52C93FEA698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9D69-5645-48DB-8D9E-D6DEA4389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746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6B4D-7FF9-489D-856F-F52C93FEA698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9D69-5645-48DB-8D9E-D6DEA4389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555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6B4D-7FF9-489D-856F-F52C93FEA698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9D69-5645-48DB-8D9E-D6DEA4389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829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6B4D-7FF9-489D-856F-F52C93FEA698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9D69-5645-48DB-8D9E-D6DEA4389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58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6B4D-7FF9-489D-856F-F52C93FEA698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9D69-5645-48DB-8D9E-D6DEA4389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654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6B4D-7FF9-489D-856F-F52C93FEA698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9D69-5645-48DB-8D9E-D6DEA4389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60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6B4D-7FF9-489D-856F-F52C93FEA698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9D69-5645-48DB-8D9E-D6DEA4389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76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6B4D-7FF9-489D-856F-F52C93FEA698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9D69-5645-48DB-8D9E-D6DEA4389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022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6B4D-7FF9-489D-856F-F52C93FEA698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9D69-5645-48DB-8D9E-D6DEA4389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117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6B4D-7FF9-489D-856F-F52C93FEA698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9D69-5645-48DB-8D9E-D6DEA4389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09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6B4D-7FF9-489D-856F-F52C93FEA698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9D69-5645-48DB-8D9E-D6DEA4389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374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6B4D-7FF9-489D-856F-F52C93FEA698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9D69-5645-48DB-8D9E-D6DEA4389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07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27C6B4D-7FF9-489D-856F-F52C93FEA698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29D69-5645-48DB-8D9E-D6DEA4389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1901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90893"/>
            <a:ext cx="121920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Narrow" panose="020B0606020202030204" pitchFamily="34" charset="0"/>
              </a:rPr>
              <a:t>Информация о ВПР</a:t>
            </a:r>
          </a:p>
          <a:p>
            <a:pPr algn="ctr"/>
            <a:r>
              <a:rPr lang="ru-RU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Narrow" panose="020B0606020202030204" pitchFamily="34" charset="0"/>
              </a:rPr>
              <a:t>п</a:t>
            </a:r>
            <a:r>
              <a:rPr lang="ru-RU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Narrow" panose="020B0606020202030204" pitchFamily="34" charset="0"/>
              </a:rPr>
              <a:t>о истории</a:t>
            </a:r>
          </a:p>
          <a:p>
            <a:pPr algn="ctr"/>
            <a:r>
              <a:rPr lang="ru-RU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Narrow" panose="020B0606020202030204" pitchFamily="34" charset="0"/>
              </a:rPr>
              <a:t>5 класс</a:t>
            </a:r>
            <a:endParaRPr lang="ru-RU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0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595" t="19668" r="28691" b="8974"/>
          <a:stretch/>
        </p:blipFill>
        <p:spPr>
          <a:xfrm>
            <a:off x="2259623" y="864828"/>
            <a:ext cx="7064968" cy="5993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10697029" y="5921829"/>
            <a:ext cx="870857" cy="493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4648" y="-71717"/>
            <a:ext cx="10434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Разбор демонстрационного варианта</a:t>
            </a:r>
            <a:endParaRPr lang="ru-RU" sz="4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14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357" t="36819" r="28929" b="20408"/>
          <a:stretch/>
        </p:blipFill>
        <p:spPr>
          <a:xfrm>
            <a:off x="145142" y="145143"/>
            <a:ext cx="10001495" cy="5907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613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358" t="41901" r="28690" b="19773"/>
          <a:stretch/>
        </p:blipFill>
        <p:spPr>
          <a:xfrm>
            <a:off x="130628" y="145143"/>
            <a:ext cx="8868229" cy="4666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30627" y="4611231"/>
            <a:ext cx="88682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Алгоритм выполнения задания: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Определить, к каким государствам относятся данные понятия.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Дать определение понятию, которое относится к выбранной теме.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9142" y="1770743"/>
            <a:ext cx="29028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Понятие = определяющее слово + признаки, характеризующее данное понятие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83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714" t="18397" r="29048" b="44337"/>
          <a:stretch/>
        </p:blipFill>
        <p:spPr>
          <a:xfrm>
            <a:off x="0" y="0"/>
            <a:ext cx="10397013" cy="5413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5380672"/>
            <a:ext cx="10397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Исторический факт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— это действительное событие, имевшее место и обладающее всегда следующими характеристиками: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локализованностью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во времени и пространстве, объективностью и неисчерпаемостью.</a:t>
            </a: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11132458" y="6087516"/>
            <a:ext cx="870857" cy="493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36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6905" t="19456" r="25714" b="16598"/>
          <a:stretch/>
        </p:blipFill>
        <p:spPr>
          <a:xfrm>
            <a:off x="1262742" y="0"/>
            <a:ext cx="9042400" cy="6861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трелка вправо 1">
            <a:hlinkClick r:id="rId3" action="ppaction://hlinksldjump"/>
          </p:cNvPr>
          <p:cNvSpPr/>
          <p:nvPr/>
        </p:nvSpPr>
        <p:spPr>
          <a:xfrm>
            <a:off x="10827658" y="5529944"/>
            <a:ext cx="870857" cy="493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10827657" y="6096001"/>
            <a:ext cx="870857" cy="493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19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119" t="23809" r="24524" b="9624"/>
          <a:stretch/>
        </p:blipFill>
        <p:spPr>
          <a:xfrm>
            <a:off x="624114" y="-14514"/>
            <a:ext cx="973467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47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6548" t="57570" r="25595" b="20832"/>
          <a:stretch/>
        </p:blipFill>
        <p:spPr>
          <a:xfrm>
            <a:off x="-8004" y="609600"/>
            <a:ext cx="10468215" cy="2656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6667" t="26444" r="25833" b="54711"/>
          <a:stretch/>
        </p:blipFill>
        <p:spPr>
          <a:xfrm>
            <a:off x="-8004" y="3904343"/>
            <a:ext cx="10476219" cy="233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99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6904" t="26489" r="25358" b="52737"/>
          <a:stretch/>
        </p:blipFill>
        <p:spPr>
          <a:xfrm>
            <a:off x="-67895" y="2133599"/>
            <a:ext cx="12328860" cy="2859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22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73905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 Древней Индии, как и в любом другом древнем государстве, были богатые и бедные люди. Все общество там разделилось на сословия —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варны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или, как их называют европейцы, касты.</a:t>
            </a:r>
          </a:p>
          <a:p>
            <a:pPr algn="just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Каста - это группа людей, которая обладает определенными правами и обязанностями, передающимися по наследству.</a:t>
            </a:r>
          </a:p>
          <a:p>
            <a:pPr algn="just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Жрецы и вельможи, чтобы объяснить простым людям кастовое неравенство, создали легенду о первом человеке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Пуруше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которого создал главный бог Брахма, и который стал прародителем всех людей. Из каждой части тела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Пуруши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Брахма создал четыре касты: из уст его были созданы брахманы (жрецы), они знали, как произносить молитвы. Цвет их касты – белый. Из рук  - кшатрии (воины), поэтому они умели сражаться. Цвет их касты – красный. Из бедер - вайшьи (земледельцы), те, кто пахал землю и скот. Цвет их касты – желтый. Из ступней - шудры (слуги), они находились ниже всех. Цвет их касты – черный. Вне касты были неприкасаемые - низшие шудры, а также касты, находящиеся вообще вне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варн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Они не являлись рабами, но закон их не защищал. </a:t>
            </a:r>
          </a:p>
          <a:p>
            <a:pPr algn="just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Переход из одной касты в другую был невозможен. Браки между кастами строго запрещались. Представитель каждой касты одевался в одежду касты своего цвета, выполнял свою роль и деятельность в обществе. Кастовый строй существовал в Индии очень долго, а остатки его сохраняются в этой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стране до сих пор. Индийцы ведут учет к какой касте принадлежит человек.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0968" y="128337"/>
            <a:ext cx="2310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Задание № 4</a:t>
            </a: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11177848" y="53281"/>
            <a:ext cx="870857" cy="493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57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Государства, которые необходимо изучить для подготовки к ВПР: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Древний Египет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Шумерские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города-государства</a:t>
            </a:r>
          </a:p>
          <a:p>
            <a:pPr marL="342900" indent="-342900">
              <a:buAutoNum type="arabicPeriod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Вавилонское царство</a:t>
            </a:r>
          </a:p>
          <a:p>
            <a:pPr marL="342900" indent="-342900">
              <a:buAutoNum type="arabicPeriod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Финикия</a:t>
            </a:r>
          </a:p>
          <a:p>
            <a:pPr marL="342900" indent="-342900">
              <a:buAutoNum type="arabicPeriod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Ассирийское государство</a:t>
            </a:r>
          </a:p>
          <a:p>
            <a:pPr marL="342900" indent="-342900">
              <a:buAutoNum type="arabicPeriod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Персидская держава</a:t>
            </a:r>
          </a:p>
          <a:p>
            <a:pPr marL="342900" indent="-342900">
              <a:buAutoNum type="arabicPeriod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Древняя Палестина</a:t>
            </a:r>
          </a:p>
          <a:p>
            <a:pPr marL="342900" indent="-342900">
              <a:buAutoNum type="arabicPeriod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Древняя Индия</a:t>
            </a:r>
          </a:p>
          <a:p>
            <a:pPr marL="342900" indent="-342900">
              <a:buAutoNum type="arabicPeriod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Древний Китай</a:t>
            </a:r>
          </a:p>
          <a:p>
            <a:pPr marL="342900" indent="-342900">
              <a:buAutoNum type="arabicPeriod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Древняя Греция</a:t>
            </a:r>
          </a:p>
          <a:p>
            <a:pPr marL="342900" indent="-342900">
              <a:buAutoNum type="arabicPeriod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Древний Рим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______________________________________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История Ярославского (родного) края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0697029" y="5921829"/>
            <a:ext cx="870857" cy="493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1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122535"/>
            <a:ext cx="121920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Формат</a:t>
            </a:r>
            <a:endParaRPr lang="ru-RU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20037"/>
            <a:ext cx="121920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ВПР будет проводиться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(10-25 апреля)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2021 года.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На выполнение работы отводится 45 минут.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Работа состоит из двух частей: первая часть (6 заданий) – история Древнего мира, вторая часть (2 задания) – история Ярославского края.</a:t>
            </a:r>
          </a:p>
          <a:p>
            <a:pPr marL="342900" indent="-342900">
              <a:buAutoNum type="arabicPeriod"/>
            </a:pP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Ответы на задания записываются в поле ответов в тексте работы. Если ответ внесен неверно, то его можно зачеркнуть, а затем записать рядом новый ответ.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При выполнении работы </a:t>
            </a: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НЕ разрешается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пользоваться учебником, рабочими тетрадями, справочными материалами.</a:t>
            </a:r>
          </a:p>
          <a:p>
            <a:pPr marL="342900" indent="-342900">
              <a:buAutoNum type="arabicPeriod"/>
            </a:pP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Разрешается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пользоваться черновиком, </a:t>
            </a: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НО обязательно перенести ответы в текст работы, так как записи в черновике не проверяются.</a:t>
            </a:r>
          </a:p>
          <a:p>
            <a:pPr marL="342900" indent="-342900">
              <a:buAutoNum type="arabicPeriod"/>
            </a:pPr>
            <a:endParaRPr lang="ru-RU" sz="2800" dirty="0" smtClean="0"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endParaRPr lang="ru-RU" sz="2800" dirty="0" smtClean="0"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15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171" y="159657"/>
            <a:ext cx="104502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Градусная сетка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– система условных линий, образованная параллелями и меридианами.</a:t>
            </a: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Меридианы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– линия, условно проведенная на поверхности Земли, от одного полюса к другому.</a:t>
            </a: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Параллели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- линия, условно проведенная на поверхности Земли, параллельна экватору.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028" name="Picture 4" descr="https://cloud.prezentacii.org/19/02/119990/images/screen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1" t="23909" r="3232" b="4662"/>
          <a:stretch/>
        </p:blipFill>
        <p:spPr bwMode="auto">
          <a:xfrm>
            <a:off x="3735008" y="3338283"/>
            <a:ext cx="2567820" cy="280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900igr.net/up/datas/127600/0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5" t="21954" r="2653" b="3125"/>
          <a:stretch/>
        </p:blipFill>
        <p:spPr bwMode="auto">
          <a:xfrm>
            <a:off x="7403485" y="3336226"/>
            <a:ext cx="2423204" cy="280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14757" y="6139541"/>
            <a:ext cx="1741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Меридианы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11885" y="6170319"/>
            <a:ext cx="2090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Параллели</a:t>
            </a:r>
          </a:p>
        </p:txBody>
      </p:sp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10697029" y="5921829"/>
            <a:ext cx="870857" cy="493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5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0114" y="1417797"/>
            <a:ext cx="962297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Алгоритм выполнения задания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</a:t>
            </a:r>
          </a:p>
          <a:p>
            <a:pPr algn="ctr"/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Определить ГП (географическое положение) государства.</a:t>
            </a:r>
          </a:p>
          <a:p>
            <a:pPr marL="514350" indent="-514350">
              <a:buAutoNum type="arabicPeriod"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Определить политический центр государства (его столицу).</a:t>
            </a:r>
          </a:p>
          <a:p>
            <a:pPr marL="514350" indent="-514350">
              <a:buAutoNum type="arabicPeriod"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Заштриховать четырехугольник .</a:t>
            </a:r>
          </a:p>
          <a:p>
            <a:pPr marL="514350" indent="-514350">
              <a:buAutoNum type="arabicPeriod"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10929257" y="5849258"/>
            <a:ext cx="870857" cy="493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4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1999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Дарий 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- персидский царь из династии </a:t>
            </a:r>
            <a:r>
              <a:rPr lang="ru-RU" sz="2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Ахеменидов</a:t>
            </a:r>
            <a:r>
              <a:rPr lang="ru-RU" sz="2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</a:t>
            </a:r>
            <a:r>
              <a:rPr lang="ru-RU" sz="22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Годы </a:t>
            </a:r>
            <a:r>
              <a:rPr lang="ru-RU" sz="2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правления </a:t>
            </a:r>
            <a:r>
              <a:rPr lang="ru-RU" sz="22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царя - </a:t>
            </a:r>
            <a:r>
              <a:rPr lang="ru-RU" sz="2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522 – 486 гг. до н. э</a:t>
            </a:r>
            <a:r>
              <a:rPr lang="ru-RU" sz="22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just"/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Внутренняя политика</a:t>
            </a:r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</a:t>
            </a:r>
          </a:p>
          <a:p>
            <a:pPr algn="just"/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Цель политики: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реорганизовать всю систему управления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своей огромной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державы.</a:t>
            </a:r>
          </a:p>
          <a:p>
            <a:pPr algn="just"/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Основные направления деятельности: </a:t>
            </a:r>
          </a:p>
          <a:p>
            <a:pPr algn="just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1. </a:t>
            </a:r>
            <a:r>
              <a:rPr lang="ru-RU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Провел административную реформу.</a:t>
            </a:r>
            <a:r>
              <a:rPr lang="ru-RU" sz="2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Дарий 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разделил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государство на 20 административных округов — сатрапий. Во главе их стояли сатрапы, которые осуществляли административное руководство.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Сатрапы находились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под постоянным контролем царя, который осуществляла тайная полиция, называвшаяся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«уши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 око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царя».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 первому подозрению чиновники тайной полиции могли схватить и даже казнить любого, даже сатрапа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2.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Дарий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соединил крупнейшие города широкой мощенной камнем дорогой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которая получила название «Царская дорога». На этих дорогах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строились станции,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мосты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особо важные объекты охранялись стражниками. </a:t>
            </a:r>
          </a:p>
          <a:p>
            <a:pPr algn="just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3. Дарий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</a:t>
            </a:r>
            <a:r>
              <a:rPr lang="ru-RU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ввел новую систему государственных податей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в 518 г. до н. э. Все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сатрапии обязаны были платить денежные подати, установленные с учетом обрабатываемой земли и степени ее плодородия.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Персы, как господствующий народ, не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платили налоги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4.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Дарий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 </a:t>
            </a:r>
            <a:r>
              <a:rPr lang="ru-RU" sz="2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ввел единую для всей империи монетную единицу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— золотой дарик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517 г. до н.э. 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just"/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Вывод по </a:t>
            </a: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внутренней политике:</a:t>
            </a:r>
            <a:r>
              <a:rPr lang="ru-RU" sz="2200" b="1" dirty="0" smtClean="0">
                <a:latin typeface="Arial Narrow" panose="020B0606020202030204" pitchFamily="34" charset="0"/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сохранение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мощи персидского народа-войска, а также сближение с господствующими классами покорённых народов укрепили Персидское государство и позволили ему перейти к активной внешней политике.</a:t>
            </a:r>
          </a:p>
          <a:p>
            <a:pPr algn="just"/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85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1999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Внешняя 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политика</a:t>
            </a:r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</a:t>
            </a:r>
          </a:p>
          <a:p>
            <a:pPr algn="just"/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Цель политики: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превратить Персию в самое могущественное государство, которое могло, опираясь на силу своего оружия, господствовать над всеми другими странами. 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just"/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Основные направления деятельности: </a:t>
            </a:r>
          </a:p>
          <a:p>
            <a:pPr marL="457200" indent="-457200" algn="just">
              <a:buAutoNum type="arabicPeriod"/>
            </a:pPr>
            <a:r>
              <a:rPr lang="ru-RU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Западное </a:t>
            </a:r>
            <a:r>
              <a:rPr lang="ru-RU" sz="2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направление. Цель: завоевание всех греческих областей.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Дарий отправил в Грецию экспедицию, которая объехала всю Грецию и даже добралась до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Тарента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Южное направление. Цель: окончательно </a:t>
            </a:r>
            <a:r>
              <a:rPr lang="ru-RU" sz="2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подчинить своей власти </a:t>
            </a:r>
            <a:r>
              <a:rPr lang="ru-RU" sz="2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сакские</a:t>
            </a:r>
            <a:r>
              <a:rPr lang="ru-RU" sz="2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племена.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Дарий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в 512 г. до н. э. не подчинил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сакские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племена в Средней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Азии, но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достиг нижнего междуречья рек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Аму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-Дарьи и Сыр-Дарьи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ru-RU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Юго-восточное направление. Цель: укрепить южный фланг.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Дарий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завоевал Барку, тем самым укрепившись на ливийском берегу Северной Африки. 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Южное направление. Цель</a:t>
            </a:r>
            <a:r>
              <a:rPr lang="ru-RU" sz="2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связать Египет с Месопотамией и с Ираном при помощи прямого морского </a:t>
            </a:r>
            <a:r>
              <a:rPr lang="ru-RU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пути</a:t>
            </a:r>
            <a:r>
              <a:rPr lang="ru-RU" sz="2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Дарий закончил большие работы по прорытию канала от Нила к Красному морю. 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Северное направление. Цель: борьба со скифами.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Дарий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успешно вел борьбу со скифами и проник во Фракию.</a:t>
            </a:r>
          </a:p>
          <a:p>
            <a:pPr marL="457200" indent="-457200" algn="just">
              <a:buAutoNum type="arabicPeriod"/>
            </a:pPr>
            <a:r>
              <a:rPr lang="ru-RU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Северное направление. Цель: борьба с греками.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Дарий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завоевал Фракию, Византию,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Самос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и ряд греческих островов, достигнув побережья Эгейского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моря,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 непосредственно столкнувшись с греческими племенами и государствами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ru-RU" sz="2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just"/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Вывод по внешней </a:t>
            </a: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политике: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 царствование Дария I Персидская держава достигла расцвета. </a:t>
            </a:r>
          </a:p>
          <a:p>
            <a:pPr algn="just"/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11117943" y="6226630"/>
            <a:ext cx="870857" cy="493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53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Структура</a:t>
            </a:r>
            <a:endParaRPr lang="ru-RU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42644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Работа состоит из 8 заданий.</a:t>
            </a:r>
          </a:p>
          <a:p>
            <a:pPr marL="342900" indent="-342900">
              <a:buAutoNum type="arabicPeriod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Ответом к заданиям № 1 и № 2 является цифра или последовательность цифр.</a:t>
            </a:r>
          </a:p>
          <a:p>
            <a:pPr marL="342900" indent="-342900">
              <a:buAutoNum type="arabicPeriod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Задания 3, 4, 6, 7, 8 – развернутый ответ.</a:t>
            </a:r>
          </a:p>
          <a:p>
            <a:pPr marL="342900" indent="-342900">
              <a:buAutoNum type="arabicPeriod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Задание 5 – работа с контурной картой.</a:t>
            </a:r>
          </a:p>
        </p:txBody>
      </p:sp>
    </p:spTree>
    <p:extLst>
      <p:ext uri="{BB962C8B-B14F-4D97-AF65-F5344CB8AC3E}">
        <p14:creationId xmlns:p14="http://schemas.microsoft.com/office/powerpoint/2010/main" val="22257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Оценивание</a:t>
            </a:r>
            <a:endParaRPr lang="ru-RU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58844"/>
            <a:ext cx="12192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Задание № 1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– 2 балла</a:t>
            </a:r>
          </a:p>
          <a:p>
            <a:r>
              <a:rPr lang="ru-RU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Задание № 2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– 1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балл</a:t>
            </a:r>
          </a:p>
          <a:p>
            <a:r>
              <a:rPr lang="ru-RU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Задание № 3</a:t>
            </a:r>
          </a:p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535" t="51929" r="23412" b="19098"/>
          <a:stretch/>
        </p:blipFill>
        <p:spPr>
          <a:xfrm>
            <a:off x="0" y="2143592"/>
            <a:ext cx="12221479" cy="4714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151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Задание № 4</a:t>
            </a: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8770" t="45900" r="23524" b="10800"/>
          <a:stretch/>
        </p:blipFill>
        <p:spPr>
          <a:xfrm>
            <a:off x="0" y="1184100"/>
            <a:ext cx="12192000" cy="567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622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017829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Задание № 5</a:t>
            </a: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8690" t="44137" r="23453" b="15208"/>
          <a:stretch/>
        </p:blipFill>
        <p:spPr>
          <a:xfrm>
            <a:off x="0" y="1161142"/>
            <a:ext cx="12192000" cy="5696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160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Задание № 6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8690" t="49735" r="23453" b="21467"/>
          <a:stretch/>
        </p:blipFill>
        <p:spPr>
          <a:xfrm>
            <a:off x="-30546" y="1249809"/>
            <a:ext cx="12222546" cy="5608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96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8691" t="26867" r="23332" b="63393"/>
          <a:stretch/>
        </p:blipFill>
        <p:spPr>
          <a:xfrm>
            <a:off x="-28856" y="1188607"/>
            <a:ext cx="12220855" cy="1394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-28856" y="0"/>
            <a:ext cx="12220855" cy="32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Задание № 7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25013" y="2771523"/>
            <a:ext cx="67419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Задание № </a:t>
            </a:r>
            <a:r>
              <a:rPr lang="ru-RU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8</a:t>
            </a:r>
          </a:p>
          <a:p>
            <a:pPr algn="ctr"/>
            <a:endParaRPr lang="ru-RU" sz="28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endParaRPr lang="ru-RU" sz="28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571" t="48888" r="23691" b="19986"/>
          <a:stretch/>
        </p:blipFill>
        <p:spPr>
          <a:xfrm>
            <a:off x="-1" y="3277698"/>
            <a:ext cx="12191999" cy="3607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7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476" t="37666" r="21190" b="45183"/>
          <a:stretch/>
        </p:blipFill>
        <p:spPr>
          <a:xfrm>
            <a:off x="-45160" y="1814285"/>
            <a:ext cx="12282320" cy="2220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Оценивание всей работы</a:t>
            </a:r>
            <a:endParaRPr lang="ru-RU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18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341</TotalTime>
  <Words>1082</Words>
  <Application>Microsoft Office PowerPoint</Application>
  <PresentationFormat>Широкоэкранный</PresentationFormat>
  <Paragraphs>133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Arial Narrow</vt:lpstr>
      <vt:lpstr>Century Gothic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Sergey</cp:lastModifiedBy>
  <cp:revision>44</cp:revision>
  <dcterms:created xsi:type="dcterms:W3CDTF">2020-07-13T17:58:51Z</dcterms:created>
  <dcterms:modified xsi:type="dcterms:W3CDTF">2021-02-12T13:33:30Z</dcterms:modified>
</cp:coreProperties>
</file>